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Quattrocento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wP/3Qk3LFrc5U03ASaIyiVPaz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Quattrocento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attrocentoSans-italic.fntdata"/><Relationship Id="rId14" Type="http://schemas.openxmlformats.org/officeDocument/2006/relationships/font" Target="fonts/QuattrocentoSans-bold.fntdata"/><Relationship Id="rId17" Type="http://customschemas.google.com/relationships/presentationmetadata" Target="metadata"/><Relationship Id="rId16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112B64"/>
              </a:solidFill>
            </a:endParaRPr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f73411af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f73411af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https://www.firgelliauto.com/products/optical-sensor-actuators?variant=16326698565703</a:t>
            </a:r>
            <a:endParaRPr/>
          </a:p>
        </p:txBody>
      </p:sp>
      <p:sp>
        <p:nvSpPr>
          <p:cNvPr id="194" name="Google Shape;194;g24f73411af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22.jpg"/><Relationship Id="rId7" Type="http://schemas.openxmlformats.org/officeDocument/2006/relationships/image" Target="../media/image30.jpg"/><Relationship Id="rId8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734880" y="720689"/>
            <a:ext cx="8722240" cy="4777777"/>
            <a:chOff x="210880" y="720688"/>
            <a:chExt cx="8722240" cy="4777777"/>
          </a:xfrm>
        </p:grpSpPr>
        <p:grpSp>
          <p:nvGrpSpPr>
            <p:cNvPr id="90" name="Google Shape;90;p1"/>
            <p:cNvGrpSpPr/>
            <p:nvPr/>
          </p:nvGrpSpPr>
          <p:grpSpPr>
            <a:xfrm>
              <a:off x="3047263" y="720688"/>
              <a:ext cx="5885857" cy="4524276"/>
              <a:chOff x="3016347" y="769456"/>
              <a:chExt cx="5885857" cy="4524276"/>
            </a:xfrm>
          </p:grpSpPr>
          <p:grpSp>
            <p:nvGrpSpPr>
              <p:cNvPr id="91" name="Google Shape;91;p1"/>
              <p:cNvGrpSpPr/>
              <p:nvPr/>
            </p:nvGrpSpPr>
            <p:grpSpPr>
              <a:xfrm>
                <a:off x="3016347" y="769456"/>
                <a:ext cx="2268741" cy="4524276"/>
                <a:chOff x="3133172" y="810226"/>
                <a:chExt cx="2268741" cy="4524276"/>
              </a:xfrm>
            </p:grpSpPr>
            <p:pic>
              <p:nvPicPr>
                <p:cNvPr descr="A picture containing indoor&#10;&#10;Description automatically generated" id="92" name="Google Shape;92;p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28826" l="35055" r="41872" t="40212"/>
                <a:stretch/>
              </p:blipFill>
              <p:spPr>
                <a:xfrm rot="5400000">
                  <a:off x="3140489" y="802909"/>
                  <a:ext cx="2254107" cy="22687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3" name="Google Shape;93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2659" l="39212" r="39551" t="19775"/>
                <a:stretch/>
              </p:blipFill>
              <p:spPr>
                <a:xfrm>
                  <a:off x="3133172" y="3125780"/>
                  <a:ext cx="2268741" cy="22087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4" name="Google Shape;94;p1"/>
              <p:cNvGrpSpPr/>
              <p:nvPr/>
            </p:nvGrpSpPr>
            <p:grpSpPr>
              <a:xfrm>
                <a:off x="5418401" y="880330"/>
                <a:ext cx="3483803" cy="4393027"/>
                <a:chOff x="5986055" y="1210934"/>
                <a:chExt cx="3483803" cy="4393027"/>
              </a:xfrm>
            </p:grpSpPr>
            <p:pic>
              <p:nvPicPr>
                <p:cNvPr descr="图片包含 游戏机, 头盔&#10;&#10;描述已自动生成" id="95" name="Google Shape;95;p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55750" l="29026" r="30846" t="12250"/>
                <a:stretch/>
              </p:blipFill>
              <p:spPr>
                <a:xfrm>
                  <a:off x="5986055" y="1210934"/>
                  <a:ext cx="1633945" cy="17534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躺在地上&#10;&#10;描述已自动生成" id="96" name="Google Shape;96;p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28892" l="27277" r="35799" t="34471"/>
                <a:stretch/>
              </p:blipFill>
              <p:spPr>
                <a:xfrm>
                  <a:off x="5986055" y="3011371"/>
                  <a:ext cx="3483803" cy="25925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" name="Google Shape;97;p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19625" l="31134" r="22773" t="16242"/>
                <a:stretch/>
              </p:blipFill>
              <p:spPr>
                <a:xfrm rot="5400000">
                  <a:off x="7674791" y="1172699"/>
                  <a:ext cx="1756831" cy="18333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8" name="Google Shape;98;p1"/>
            <p:cNvGrpSpPr/>
            <p:nvPr/>
          </p:nvGrpSpPr>
          <p:grpSpPr>
            <a:xfrm>
              <a:off x="210880" y="748779"/>
              <a:ext cx="2733579" cy="4749686"/>
              <a:chOff x="210880" y="748779"/>
              <a:chExt cx="2733579" cy="4749686"/>
            </a:xfrm>
          </p:grpSpPr>
          <p:grpSp>
            <p:nvGrpSpPr>
              <p:cNvPr id="99" name="Google Shape;99;p1"/>
              <p:cNvGrpSpPr/>
              <p:nvPr/>
            </p:nvGrpSpPr>
            <p:grpSpPr>
              <a:xfrm>
                <a:off x="236368" y="748779"/>
                <a:ext cx="2703131" cy="4472687"/>
                <a:chOff x="-2060448" y="478994"/>
                <a:chExt cx="1877568" cy="3106684"/>
              </a:xfrm>
            </p:grpSpPr>
            <p:pic>
              <p:nvPicPr>
                <p:cNvPr descr="电脑屏幕的照片&#10;&#10;中度可信度描述已自动生成" id="100" name="Google Shape;100;p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32397" l="31957" r="33212" t="28681"/>
                <a:stretch/>
              </p:blipFill>
              <p:spPr>
                <a:xfrm rot="5400000">
                  <a:off x="-1641535" y="60080"/>
                  <a:ext cx="1039740" cy="18775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蓝色的卡通人物&#10;&#10;中度可信度描述已自动生成" id="101" name="Google Shape;101;p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22495" l="31290" r="32409" t="24567"/>
                <a:stretch/>
              </p:blipFill>
              <p:spPr>
                <a:xfrm>
                  <a:off x="-2060448" y="1532085"/>
                  <a:ext cx="1877568" cy="20535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2" name="Google Shape;102;p1"/>
              <p:cNvSpPr/>
              <p:nvPr/>
            </p:nvSpPr>
            <p:spPr>
              <a:xfrm>
                <a:off x="210880" y="4852134"/>
                <a:ext cx="273357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Conductive silicone rubber</a:t>
                </a:r>
                <a:endParaRPr b="0" i="0" sz="1800" u="none" cap="none" strike="noStrik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Google Shape;10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524000" y="1"/>
            <a:ext cx="8580782" cy="748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ts val="3200"/>
              <a:buFont typeface="Quattrocento Sans"/>
              <a:buNone/>
            </a:pPr>
            <a:r>
              <a:rPr b="0" i="0" lang="en-US" sz="3200" u="none" cap="none" strike="noStrike">
                <a:solidFill>
                  <a:srgbClr val="10256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3D printing: new design space</a:t>
            </a:r>
            <a:endParaRPr/>
          </a:p>
        </p:txBody>
      </p:sp>
      <p:sp>
        <p:nvSpPr>
          <p:cNvPr id="105" name="Google Shape;105;p1"/>
          <p:cNvSpPr/>
          <p:nvPr/>
        </p:nvSpPr>
        <p:spPr>
          <a:xfrm>
            <a:off x="1447546" y="5367492"/>
            <a:ext cx="92204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Materials: Fiber reinforced silicone rubbers, Conductive silicone rubbers, Magnetic silicone rubbers, LCEs, epoxy, hydrogels, liquid metal… 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4827053" y="4901505"/>
            <a:ext cx="1757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LCE</a:t>
            </a:r>
            <a:endParaRPr b="0" i="0" sz="1800" u="none" cap="none" strike="noStrik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7424525" y="4898921"/>
            <a:ext cx="25813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Magnetic silicone rubber</a:t>
            </a:r>
            <a:endParaRPr b="0" i="0" sz="1800" u="none" cap="none" strike="noStrik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478758" y="6201612"/>
            <a:ext cx="86712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Techniques: bi-material printing, rotating nozzle…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1524001" y="857846"/>
            <a:ext cx="8047759" cy="671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3D printing processes</a:t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648098" y="1404786"/>
            <a:ext cx="4245429" cy="4224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“1D” processes: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45EA7"/>
                </a:solidFill>
                <a:latin typeface="Calibri"/>
                <a:ea typeface="Calibri"/>
                <a:cs typeface="Calibri"/>
                <a:sym typeface="Calibri"/>
              </a:rPr>
              <a:t>Typically involves movement of a single point in a direction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Extrusion based (moving of a nozzle)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Fused Deposition modeling (FDM)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Ink Writing (DIW)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Inkjet printing IJP (moving of an inkhead)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Vat photopolymerization (moving of a light source)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Stereolithography (SLA)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Two-photon lithography (TPP)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Powder bed fusion (moving of a heat source)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 laser melting (SLM)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 beam melting (EBM)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1" marL="600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Multi-jet fusion (MJP)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largely driven by material: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FDM: glass transition of thermo-plastic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DIW: shear thinning behavior of complex fluids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SLA/TPP: photo reactivity of photo-polymers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PBF: melting and thermal fusion of powers (metals/polymers)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6017623" y="1404785"/>
            <a:ext cx="4297681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“2D” processes: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45EA7"/>
                </a:solidFill>
                <a:latin typeface="Calibri"/>
                <a:ea typeface="Calibri"/>
                <a:cs typeface="Calibri"/>
                <a:sym typeface="Calibri"/>
              </a:rPr>
              <a:t>A single process can generate 2D structures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light processing (DLP)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Multimaterial multinozzle (MM3D) 3D printing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6017622" y="2650128"/>
            <a:ext cx="4447904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“3D” processes: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45EA7"/>
                </a:solidFill>
                <a:latin typeface="Calibri"/>
                <a:ea typeface="Calibri"/>
                <a:cs typeface="Calibri"/>
                <a:sym typeface="Calibri"/>
              </a:rPr>
              <a:t>A single process can generate 2D structures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Computed axial lithography (CAL)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017622" y="3515377"/>
            <a:ext cx="3794760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1D processes: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6189497" y="3847523"/>
            <a:ext cx="640080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2"/>
          <p:cNvCxnSpPr>
            <a:stCxn id="119" idx="3"/>
            <a:endCxn id="121" idx="1"/>
          </p:cNvCxnSpPr>
          <p:nvPr/>
        </p:nvCxnSpPr>
        <p:spPr>
          <a:xfrm>
            <a:off x="6829577" y="3986008"/>
            <a:ext cx="36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1" name="Google Shape;121;p2"/>
          <p:cNvSpPr txBox="1"/>
          <p:nvPr/>
        </p:nvSpPr>
        <p:spPr>
          <a:xfrm>
            <a:off x="7194309" y="3847523"/>
            <a:ext cx="613955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Slicer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8172995" y="3847523"/>
            <a:ext cx="699467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Gcode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"/>
          <p:cNvCxnSpPr>
            <a:stCxn id="121" idx="3"/>
            <a:endCxn id="122" idx="1"/>
          </p:cNvCxnSpPr>
          <p:nvPr/>
        </p:nvCxnSpPr>
        <p:spPr>
          <a:xfrm>
            <a:off x="7808264" y="3986008"/>
            <a:ext cx="36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" name="Google Shape;124;p2"/>
          <p:cNvCxnSpPr>
            <a:stCxn id="122" idx="3"/>
            <a:endCxn id="125" idx="1"/>
          </p:cNvCxnSpPr>
          <p:nvPr/>
        </p:nvCxnSpPr>
        <p:spPr>
          <a:xfrm>
            <a:off x="8872462" y="3986008"/>
            <a:ext cx="36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" name="Google Shape;125;p2"/>
          <p:cNvSpPr txBox="1"/>
          <p:nvPr/>
        </p:nvSpPr>
        <p:spPr>
          <a:xfrm>
            <a:off x="9237191" y="3847523"/>
            <a:ext cx="771134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D Printing: The Internal Process and Development. | by LiveRoom | Medium"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0983" y="4156850"/>
            <a:ext cx="2559293" cy="161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184376" y="374521"/>
            <a:ext cx="8047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Fused deposition modelling (FDM)</a:t>
            </a:r>
            <a:endParaRPr/>
          </a:p>
        </p:txBody>
      </p:sp>
      <p:sp>
        <p:nvSpPr>
          <p:cNvPr id="132" name="Google Shape;132;p3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5240421" y="1045635"/>
            <a:ext cx="2194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parameters: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 temperature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Bed temperature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Printing speed (v)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Filament diameter (d)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height (h)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Extrusion width (w)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Extrusion multiplier (EM)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sed Deposition Modelling" id="134" name="Google Shape;134;p3"/>
          <p:cNvPicPr preferRelativeResize="0"/>
          <p:nvPr/>
        </p:nvPicPr>
        <p:blipFill rotWithShape="1">
          <a:blip r:embed="rId3">
            <a:alphaModFix/>
          </a:blip>
          <a:srcRect b="10495" l="0" r="10754" t="0"/>
          <a:stretch/>
        </p:blipFill>
        <p:spPr>
          <a:xfrm>
            <a:off x="1524000" y="1346197"/>
            <a:ext cx="3474720" cy="3079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"/>
          <p:cNvCxnSpPr>
            <a:stCxn id="133" idx="3"/>
            <a:endCxn id="136" idx="1"/>
          </p:cNvCxnSpPr>
          <p:nvPr/>
        </p:nvCxnSpPr>
        <p:spPr>
          <a:xfrm>
            <a:off x="7434921" y="2153835"/>
            <a:ext cx="627000" cy="14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6" name="Google Shape;136;p3"/>
          <p:cNvSpPr txBox="1"/>
          <p:nvPr/>
        </p:nvSpPr>
        <p:spPr>
          <a:xfrm>
            <a:off x="8061960" y="1124838"/>
            <a:ext cx="2299063" cy="2354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X19.753 Y1.650 E0.0253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Y1.650 E1.0947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Y2.100 E0.0253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X19.753 Y2.100 E1.0947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X19.753 Y2.550 E0.0253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Y2.550 E1.0947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Y3.000 E0.0253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X19.753 Y3.000 E1.0947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X19.753 Y3.450 E0.0253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Y3.450 E1.0947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G1 X0.248 Y3.900 E0.0253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8512024" y="3479330"/>
            <a:ext cx="1398932" cy="276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G-code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5381066" y="3248210"/>
            <a:ext cx="1913194" cy="594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1524000" y="4436226"/>
            <a:ext cx="3037114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Commonly used materials: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Poly-lactic acid (PLA)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Acrylonitrile butadiene styrene (ABS)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Polyethylene (PET)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Nylon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4362" y="3912381"/>
            <a:ext cx="5050631" cy="199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>
            <p:ph idx="11" type="ftr"/>
          </p:nvPr>
        </p:nvSpPr>
        <p:spPr>
          <a:xfrm>
            <a:off x="3607525" y="5785437"/>
            <a:ext cx="445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Surjadi et al. 2019, Adv. Eng. Mater.; Mo Raney, 2020, EML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1524001" y="857251"/>
            <a:ext cx="8047759" cy="671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Direct Ink writing (DIW)</a:t>
            </a:r>
            <a:endParaRPr/>
          </a:p>
        </p:txBody>
      </p:sp>
      <p:sp>
        <p:nvSpPr>
          <p:cNvPr id="147" name="Google Shape;147;p4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189" y="1528287"/>
            <a:ext cx="2521744" cy="2189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/>
        </p:nvSpPr>
        <p:spPr>
          <a:xfrm>
            <a:off x="1681609" y="4221719"/>
            <a:ext cx="1949798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parameters: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Extrusion pressure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Printing speed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Nozzle diameter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height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3560416" y="4325592"/>
            <a:ext cx="3125011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material 3D printing: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crystal elastomer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Composites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Magnetic soft composites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280" y="1678509"/>
            <a:ext cx="4921532" cy="23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6538913" y="4150114"/>
            <a:ext cx="2686050" cy="4847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Shear-thinning behavior is key for direct ink writing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>
            <p:ph idx="11" type="ftr"/>
          </p:nvPr>
        </p:nvSpPr>
        <p:spPr>
          <a:xfrm>
            <a:off x="3999413" y="5670233"/>
            <a:ext cx="41931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Surjadi et al. 2019, Adv. Eng. Mater.; Shan et al. 2015, Adv. Mater.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type="title"/>
          </p:nvPr>
        </p:nvSpPr>
        <p:spPr>
          <a:xfrm>
            <a:off x="1524001" y="140266"/>
            <a:ext cx="8047759" cy="671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Direct Ink writing (DIW)</a:t>
            </a:r>
            <a:endParaRPr/>
          </a:p>
        </p:txBody>
      </p:sp>
      <p:sp>
        <p:nvSpPr>
          <p:cNvPr id="159" name="Google Shape;159;p5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2" y="1428522"/>
            <a:ext cx="3799703" cy="4149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>
            <p:ph idx="11" type="ftr"/>
          </p:nvPr>
        </p:nvSpPr>
        <p:spPr>
          <a:xfrm>
            <a:off x="3302795" y="5670233"/>
            <a:ext cx="558641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Yuk et. al. 2018, Nature; Kotikian et. al. 2018, Adv. Mater.; Raney, Lewis, 2015, MRS Comm. 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577" y="950119"/>
            <a:ext cx="5150705" cy="28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7880" y="3688271"/>
            <a:ext cx="4607719" cy="198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title"/>
          </p:nvPr>
        </p:nvSpPr>
        <p:spPr>
          <a:xfrm>
            <a:off x="1743488" y="174906"/>
            <a:ext cx="8047759" cy="671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Digital light processing (DLP)</a:t>
            </a:r>
            <a:endParaRPr/>
          </a:p>
        </p:txBody>
      </p:sp>
      <p:sp>
        <p:nvSpPr>
          <p:cNvPr id="169" name="Google Shape;169;p6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envisiontec vida"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16" y="1367746"/>
            <a:ext cx="1826794" cy="2718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1" name="Google Shape;171;p6"/>
          <p:cNvPicPr preferRelativeResize="0"/>
          <p:nvPr/>
        </p:nvPicPr>
        <p:blipFill rotWithShape="1">
          <a:blip r:embed="rId4">
            <a:alphaModFix/>
          </a:blip>
          <a:srcRect b="28840" l="38108" r="36422" t="24754"/>
          <a:stretch/>
        </p:blipFill>
        <p:spPr>
          <a:xfrm>
            <a:off x="3701689" y="3549230"/>
            <a:ext cx="2065679" cy="211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3292734" y="1429649"/>
            <a:ext cx="3082390" cy="21467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job file includes following items: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list (exposure time per layer)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 info (build process)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info (printer setup)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Exposure images (1920x1080 pixels)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properties: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8-bit depth black and white images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accurate and allow overhang structures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713" y="3167938"/>
            <a:ext cx="3945996" cy="122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6">
            <a:alphaModFix/>
          </a:blip>
          <a:srcRect b="0" l="5216" r="0" t="6667"/>
          <a:stretch/>
        </p:blipFill>
        <p:spPr>
          <a:xfrm>
            <a:off x="6375125" y="4456652"/>
            <a:ext cx="2264051" cy="1512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 txBox="1"/>
          <p:nvPr>
            <p:ph idx="11" type="ftr"/>
          </p:nvPr>
        </p:nvSpPr>
        <p:spPr>
          <a:xfrm>
            <a:off x="3030417" y="5695941"/>
            <a:ext cx="3082391" cy="633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Cox et. al. 2019, Adv. Eng. Mater.; Huang et al. 2019, Sci. Adv.</a:t>
            </a:r>
            <a:endParaRPr/>
          </a:p>
        </p:txBody>
      </p:sp>
      <p:sp>
        <p:nvSpPr>
          <p:cNvPr id="176" name="Google Shape;176;p6"/>
          <p:cNvSpPr txBox="1"/>
          <p:nvPr/>
        </p:nvSpPr>
        <p:spPr>
          <a:xfrm>
            <a:off x="8937849" y="4851767"/>
            <a:ext cx="1489166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Two-stage polymerization Thermal + Photon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3351" y="902620"/>
            <a:ext cx="2449329" cy="12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94330" y="857250"/>
            <a:ext cx="1976207" cy="145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12808" y="2304649"/>
            <a:ext cx="4555193" cy="88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>
            <p:ph type="title"/>
          </p:nvPr>
        </p:nvSpPr>
        <p:spPr>
          <a:xfrm>
            <a:off x="1743509" y="342772"/>
            <a:ext cx="8047759" cy="671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256E"/>
              </a:buClr>
              <a:buSzPct val="90909"/>
              <a:buFont typeface="Arial"/>
              <a:buNone/>
            </a:pPr>
            <a:r>
              <a:rPr lang="en-US"/>
              <a:t>Multi-process 3D printer</a:t>
            </a:r>
            <a:endParaRPr/>
          </a:p>
        </p:txBody>
      </p:sp>
      <p:sp>
        <p:nvSpPr>
          <p:cNvPr id="185" name="Google Shape;185;p7"/>
          <p:cNvSpPr txBox="1"/>
          <p:nvPr>
            <p:ph idx="12" type="sldNum"/>
          </p:nvPr>
        </p:nvSpPr>
        <p:spPr>
          <a:xfrm>
            <a:off x="7981951" y="5670233"/>
            <a:ext cx="13989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48927" t="0"/>
          <a:stretch/>
        </p:blipFill>
        <p:spPr>
          <a:xfrm>
            <a:off x="2302669" y="1416240"/>
            <a:ext cx="2686050" cy="207705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>
            <p:ph idx="11" type="ftr"/>
          </p:nvPr>
        </p:nvSpPr>
        <p:spPr>
          <a:xfrm>
            <a:off x="4552950" y="5670233"/>
            <a:ext cx="3086100" cy="778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Roach et al. 2019, Additive Manufacturing</a:t>
            </a:r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7389" y="1354630"/>
            <a:ext cx="34575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7389" y="3493294"/>
            <a:ext cx="34575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51071" r="0" t="0"/>
          <a:stretch/>
        </p:blipFill>
        <p:spPr>
          <a:xfrm>
            <a:off x="2302668" y="3493294"/>
            <a:ext cx="2573278" cy="207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f73411aff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g24f73411af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12191999" cy="388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4f73411af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37698"/>
            <a:ext cx="5187305" cy="26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4f73411aff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930" y="4037698"/>
            <a:ext cx="5633829" cy="266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2023-06-05T19:52:53Z</dcterms:created>
  <dc:creator>Hua, Yucong</dc:creator>
</cp:coreProperties>
</file>